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embeddedFontLst>
    <p:embeddedFont>
      <p:font typeface="Angsana New" pitchFamily="18" charset="-34"/>
      <p:regular r:id="rId11"/>
      <p:bold r:id="rId12"/>
      <p:italic r:id="rId13"/>
      <p:boldItalic r:id="rId14"/>
    </p:embeddedFont>
    <p:embeddedFont>
      <p:font typeface="TH SarabunPSK" pitchFamily="34" charset="-34"/>
      <p:regular r:id="rId15"/>
      <p:bold r:id="rId16"/>
      <p:italic r:id="rId17"/>
      <p:boldItalic r:id="rId18"/>
    </p:embeddedFont>
    <p:embeddedFont>
      <p:font typeface="Tinos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07FA404-711B-436A-936B-AB44DC623F21}">
  <a:tblStyle styleId="{207FA404-711B-436A-936B-AB44DC623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9C44-6F4D-40A7-8E74-595F9A1C65E3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0B2B0-108B-47F5-BCAE-413A7674A9D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2554167"/>
            <a:ext cx="5307900" cy="1546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822333"/>
            <a:ext cx="58026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4193135"/>
            <a:ext cx="580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809500" y="1968000"/>
            <a:ext cx="61281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b="1" i="1"/>
            </a:lvl1pPr>
            <a:lvl2pPr lvl="1" rtl="0">
              <a:spcBef>
                <a:spcPts val="0"/>
              </a:spcBef>
              <a:defRPr b="1" i="1"/>
            </a:lvl2pPr>
            <a:lvl3pPr lvl="2" rtl="0">
              <a:spcBef>
                <a:spcPts val="0"/>
              </a:spcBef>
              <a:defRPr b="1" i="1"/>
            </a:lvl3pPr>
            <a:lvl4pPr lvl="3" rtl="0">
              <a:spcBef>
                <a:spcPts val="0"/>
              </a:spcBef>
              <a:defRPr b="1" i="1"/>
            </a:lvl4pPr>
            <a:lvl5pPr lvl="4" rtl="0">
              <a:spcBef>
                <a:spcPts val="0"/>
              </a:spcBef>
              <a:defRPr b="1" i="1"/>
            </a:lvl5pPr>
            <a:lvl6pPr lvl="5" rtl="0">
              <a:spcBef>
                <a:spcPts val="0"/>
              </a:spcBef>
              <a:defRPr b="1" i="1"/>
            </a:lvl6pPr>
            <a:lvl7pPr lvl="6" rtl="0">
              <a:spcBef>
                <a:spcPts val="0"/>
              </a:spcBef>
              <a:defRPr b="1" i="1"/>
            </a:lvl7pPr>
            <a:lvl8pPr lvl="7" rtl="0">
              <a:spcBef>
                <a:spcPts val="0"/>
              </a:spcBef>
              <a:defRPr b="1" i="1"/>
            </a:lvl8pPr>
            <a:lvl9pPr lvl="8">
              <a:spcBef>
                <a:spcPts val="0"/>
              </a:spcBef>
              <a:defRPr b="1" i="1"/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1705475" y="13005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56175" y="1838428"/>
            <a:ext cx="6616800" cy="405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cxnSp>
        <p:nvCxnSpPr>
          <p:cNvPr id="24" name="Shape 24"/>
          <p:cNvCxnSpPr/>
          <p:nvPr/>
        </p:nvCxnSpPr>
        <p:spPr>
          <a:xfrm>
            <a:off x="1664750" y="1809500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972500"/>
            <a:ext cx="3211800" cy="479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61272" y="1972500"/>
            <a:ext cx="3211800" cy="479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cxnSp>
        <p:nvCxnSpPr>
          <p:cNvPr id="30" name="Shape 30"/>
          <p:cNvCxnSpPr/>
          <p:nvPr/>
        </p:nvCxnSpPr>
        <p:spPr>
          <a:xfrm>
            <a:off x="1664750" y="1809500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4853700"/>
            <a:ext cx="65625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cxnSp>
        <p:nvCxnSpPr>
          <p:cNvPr id="45" name="Shape 45"/>
          <p:cNvCxnSpPr/>
          <p:nvPr/>
        </p:nvCxnSpPr>
        <p:spPr>
          <a:xfrm>
            <a:off x="1706950" y="4857500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r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657400" y="1118000"/>
            <a:ext cx="1497600" cy="44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cxnSp>
        <p:nvCxnSpPr>
          <p:cNvPr id="49" name="Shape 49"/>
          <p:cNvCxnSpPr/>
          <p:nvPr/>
        </p:nvCxnSpPr>
        <p:spPr>
          <a:xfrm>
            <a:off x="6428800" y="1320400"/>
            <a:ext cx="0" cy="4163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838428"/>
            <a:ext cx="6616800" cy="40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Zero-was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642918"/>
            <a:ext cx="7215238" cy="535785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85852" y="714356"/>
            <a:ext cx="7286676" cy="93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ขยะ/ของเสียเหลือศูนย์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(Zero Waste Management)</a:t>
            </a:r>
            <a:endParaRPr lang="en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428728" y="1928802"/>
            <a:ext cx="6786610" cy="371477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แนวคิดสำหรับของเสียเหลือศูนย์หรือ 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Zero waste</a:t>
            </a:r>
          </a:p>
          <a:p>
            <a:pPr lvl="0"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None/>
            </a:pP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เป็นปรัชญาที่ส่งเสริมการหมุนเวียนทรัพยากรให้กลับมาใช้ใหม่เพื่อเป็นการใช้ทรัพยากรอย่างมีประสิทธิภาพสูงสุด และเป็นการลดปริมาณของเสียที่เกิดขึ้นให้เหลือน้อยลง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 อีกทั้งเพื่อลดปัญหามลพิษต่างๆจากการกำจัดของเสียโดยวิธีการฝังกลบและ/หรือเตาเผาอีกด้วย เพราะในปัจจุบันมีข้อจำกัดด้านพื้นที่สำหรับกำจัดของเสียและวิธีการควบคุมมลพิษด้านกลิ่นและไอระเหยที่ต้องมีค่าใช้จ่ายการลงทุนที่ค่อนข้างสูง และเกิดผลกระทบต่อสิ่งแวดล้อมตามมาอย่างมหาศาล</a:t>
            </a:r>
            <a:endParaRPr lang="en" sz="1800" dirty="0">
              <a:solidFill>
                <a:srgbClr val="25212A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sp>
        <p:nvSpPr>
          <p:cNvPr id="7" name="Shape 61"/>
          <p:cNvSpPr txBox="1">
            <a:spLocks/>
          </p:cNvSpPr>
          <p:nvPr/>
        </p:nvSpPr>
        <p:spPr>
          <a:xfrm>
            <a:off x="1285852" y="714356"/>
            <a:ext cx="7286676" cy="200026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แนวคิดหลักการ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“ขยะมีมูลค่าทางเศรษฐกิจ  สามารถนำกลับมาใช้ใหม่ได้”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</p:txBody>
      </p:sp>
      <p:sp>
        <p:nvSpPr>
          <p:cNvPr id="8" name="Shape 61"/>
          <p:cNvSpPr txBox="1">
            <a:spLocks/>
          </p:cNvSpPr>
          <p:nvPr/>
        </p:nvSpPr>
        <p:spPr>
          <a:xfrm>
            <a:off x="1285852" y="3214686"/>
            <a:ext cx="7286676" cy="200026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เป้าประสงค์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“การทำให้ขยะเหลือน้อยที่สุดและกำจัดที่เหลือด้วยเทคโนโลยีที่มีประสิทธิภาพ”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 dirty="0"/>
          </a:p>
        </p:txBody>
      </p:sp>
      <p:pic>
        <p:nvPicPr>
          <p:cNvPr id="7" name="รูปภาพ 6" descr="zero-waste.png"/>
          <p:cNvPicPr>
            <a:picLocks noChangeAspect="1"/>
          </p:cNvPicPr>
          <p:nvPr/>
        </p:nvPicPr>
        <p:blipFill>
          <a:blip r:embed="rId3"/>
          <a:srcRect l="15005" r="15005"/>
          <a:stretch>
            <a:fillRect/>
          </a:stretch>
        </p:blipFill>
        <p:spPr>
          <a:xfrm>
            <a:off x="2928926" y="2285992"/>
            <a:ext cx="4000528" cy="2857899"/>
          </a:xfrm>
          <a:prstGeom prst="rect">
            <a:avLst/>
          </a:prstGeom>
        </p:spPr>
      </p:pic>
      <p:sp>
        <p:nvSpPr>
          <p:cNvPr id="8" name="Shape 61"/>
          <p:cNvSpPr txBox="1">
            <a:spLocks/>
          </p:cNvSpPr>
          <p:nvPr/>
        </p:nvSpPr>
        <p:spPr>
          <a:xfrm>
            <a:off x="1285852" y="785794"/>
            <a:ext cx="7286676" cy="150019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หลักการ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Zero Waste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itchFamily="34" charset="-34"/>
              <a:ea typeface="Arial"/>
              <a:cs typeface="TH SarabunPSK" pitchFamily="34" charset="-34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85918" y="1857364"/>
            <a:ext cx="6508872" cy="32861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fontAlgn="base">
              <a:buNone/>
            </a:pP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เราก็สามารถผลักดันสังคมให้ก้าวไปสู่สังคม </a:t>
            </a:r>
            <a:r>
              <a:rPr lang="en-US" sz="2800" b="0" i="0" dirty="0" smtClean="0">
                <a:latin typeface="TH SarabunPSK" pitchFamily="34" charset="-34"/>
                <a:cs typeface="TH SarabunPSK" pitchFamily="34" charset="-34"/>
              </a:rPr>
              <a:t>Zero Waste Society </a:t>
            </a: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ได้ง่ายๆเพียงใช้หลักการที่เรียกว่า </a:t>
            </a:r>
            <a:r>
              <a:rPr lang="th-TH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A3R </a:t>
            </a: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ซึ่งประกอบด้วย</a:t>
            </a:r>
          </a:p>
          <a:p>
            <a:pPr fontAlgn="base">
              <a:buNone/>
            </a:pPr>
            <a:r>
              <a:rPr lang="en-US" sz="2800" i="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2800" b="0" i="0" dirty="0" smtClean="0">
                <a:latin typeface="TH SarabunPSK" pitchFamily="34" charset="-34"/>
                <a:cs typeface="TH SarabunPSK" pitchFamily="34" charset="-34"/>
              </a:rPr>
              <a:t>void </a:t>
            </a: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หลีกเลี่ยงการใช้วัสดุที่ก่อให้เกิดขยะที่ยากต่อการกำจัด</a:t>
            </a:r>
            <a:b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i="0" dirty="0" smtClean="0">
                <a:latin typeface="TH SarabunPSK" pitchFamily="34" charset="-34"/>
                <a:cs typeface="TH SarabunPSK" pitchFamily="34" charset="-34"/>
              </a:rPr>
              <a:t>    </a:t>
            </a:r>
            <a:r>
              <a:rPr lang="th-TH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2800" b="0" i="0" dirty="0" smtClean="0">
                <a:latin typeface="TH SarabunPSK" pitchFamily="34" charset="-34"/>
                <a:cs typeface="TH SarabunPSK" pitchFamily="34" charset="-34"/>
              </a:rPr>
              <a:t>educe </a:t>
            </a: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ลดการซื้อ การใช้วัสดุที่ก่อให้เกิดขยะ</a:t>
            </a:r>
            <a:b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i="0" dirty="0" smtClean="0">
                <a:latin typeface="TH SarabunPSK" pitchFamily="34" charset="-34"/>
                <a:cs typeface="TH SarabunPSK" pitchFamily="34" charset="-34"/>
              </a:rPr>
              <a:t>     </a:t>
            </a:r>
            <a:r>
              <a:rPr lang="en-US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2800" b="0" i="0" dirty="0" smtClean="0">
                <a:latin typeface="TH SarabunPSK" pitchFamily="34" charset="-34"/>
                <a:cs typeface="TH SarabunPSK" pitchFamily="34" charset="-34"/>
              </a:rPr>
              <a:t>euse </a:t>
            </a: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การนำวัสดุที่ผ่านการใช้งานแล้วนำกลับมาใช้งานใหม่</a:t>
            </a:r>
            <a:b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i="0" dirty="0" smtClean="0">
                <a:latin typeface="TH SarabunPSK" pitchFamily="34" charset="-34"/>
                <a:cs typeface="TH SarabunPSK" pitchFamily="34" charset="-34"/>
              </a:rPr>
              <a:t>     </a:t>
            </a:r>
            <a:r>
              <a:rPr lang="en-US" sz="2800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2800" b="0" i="0" dirty="0" smtClean="0">
                <a:latin typeface="TH SarabunPSK" pitchFamily="34" charset="-34"/>
                <a:cs typeface="TH SarabunPSK" pitchFamily="34" charset="-34"/>
              </a:rPr>
              <a:t>ecycle </a:t>
            </a:r>
            <a:r>
              <a:rPr lang="th-TH" sz="2800" b="0" i="0" dirty="0" smtClean="0">
                <a:latin typeface="TH SarabunPSK" pitchFamily="34" charset="-34"/>
                <a:cs typeface="TH SarabunPSK" pitchFamily="34" charset="-34"/>
              </a:rPr>
              <a:t>การนำวัสดุเหลือใช้มาแปรรูปเพื่อนำกลับมาใช้ใหม่</a:t>
            </a:r>
            <a:endParaRPr lang="th-TH" sz="2800" b="0" i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fontAlgn="base"/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10 วิธีอยู่อย่างไร ให้ก้าวสู่สังคม </a:t>
            </a:r>
            <a:r>
              <a:rPr lang="en-US" sz="3200" u="sng" dirty="0" smtClean="0">
                <a:latin typeface="TH SarabunPSK" pitchFamily="34" charset="-34"/>
                <a:cs typeface="TH SarabunPSK" pitchFamily="34" charset="-34"/>
              </a:rPr>
              <a:t>Zero Waste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56175" y="1838428"/>
            <a:ext cx="6616800" cy="40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 ใช้ผ้าเช็ดหน้าแทนกระดาษ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ทิชชู่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คิดก่อนซื้อ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ปฏิเสธถุงพลาสติก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4. ใช้ปิ่นโตหรือกล่องพลาสติกห่อข้าวแทนกล่อง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โฟม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5. ใช้กระดาษ 2 หน้า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6. ทานอาหารให้หมดจาน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7. เสื้อผ้ามือสอง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8. แยกขยะ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9. ทานอาหารที่ร้านแทนการห่อกลับบ้าน</a:t>
            </a:r>
          </a:p>
          <a:p>
            <a:pPr fontAlgn="base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10. ซ่อมแซมอุปกรณ์ของใช้ในบ้าน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สรุปหลักการสำคัญ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Zero Waste</a:t>
            </a:r>
            <a:endParaRPr lang="en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8" name="Shape 93"/>
          <p:cNvSpPr txBox="1">
            <a:spLocks noGrp="1"/>
          </p:cNvSpPr>
          <p:nvPr>
            <p:ph type="body" idx="1"/>
          </p:nvPr>
        </p:nvSpPr>
        <p:spPr>
          <a:xfrm>
            <a:off x="1556175" y="1838428"/>
            <a:ext cx="6616800" cy="40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การใช้วัตถุการผลิตที่สามารถนำกลับมาแปรรูปใช้ใหม่ให้มากที่สุด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ลดปริมาณของเสียที่จะทิ้งให้เหลือน้อยที่สุด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บริโภคให้พอดีและบริโภคสินค้าที่สามารถนำกลับมาใช้ซ้ำได้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ผลิตสินค้าที่เป็นมิตรต่อสิ่งแวดล้อม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ผลิตสินค้าใหม่ที่ผสมผสานการนำวัสดุกลับมาแปรรูปใช้ใหม่ได้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รณรงค์การใช้สินค้าที่ผลิตจากวัสดุเหลือใช้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พัฒนาการนำขยะกลับมาแปรรูปใช้ใหม่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เก็บภาษีรวมในราคาสินค้าที่คิดจากต้นทุนทรัพยากรการผลิต</a:t>
            </a:r>
          </a:p>
          <a:p>
            <a:pPr marL="457200" indent="-457200" fontAlgn="base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ช่วยยกระดับเป้าหมายทางเศรษฐกิจของชุมชน และสร้างงานใหม่ๆให้กับชุมชน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256</Words>
  <PresentationFormat>นำเสนอทางหน้าจอ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3" baseType="lpstr">
      <vt:lpstr>Arial</vt:lpstr>
      <vt:lpstr>Angsana New</vt:lpstr>
      <vt:lpstr>TH SarabunPSK</vt:lpstr>
      <vt:lpstr>Oswald</vt:lpstr>
      <vt:lpstr>Tinos</vt:lpstr>
      <vt:lpstr>Quintus template</vt:lpstr>
      <vt:lpstr>ภาพนิ่ง 1</vt:lpstr>
      <vt:lpstr>ขยะ/ของเสียเหลือศูนย์ (Zero Waste Management)</vt:lpstr>
      <vt:lpstr>ภาพนิ่ง 3</vt:lpstr>
      <vt:lpstr>ภาพนิ่ง 4</vt:lpstr>
      <vt:lpstr>ภาพนิ่ง 5</vt:lpstr>
      <vt:lpstr>10 วิธีอยู่อย่างไร ให้ก้าวสู่สังคม Zero Waste</vt:lpstr>
      <vt:lpstr>สรุปหลักการสำคัญ Zero Waste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</dc:title>
  <dc:creator>Phahol</dc:creator>
  <cp:lastModifiedBy>Phahol</cp:lastModifiedBy>
  <cp:revision>17</cp:revision>
  <dcterms:modified xsi:type="dcterms:W3CDTF">2017-11-22T05:05:42Z</dcterms:modified>
</cp:coreProperties>
</file>